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568" r:id="rId3"/>
    <p:sldId id="807" r:id="rId4"/>
    <p:sldId id="798" r:id="rId5"/>
    <p:sldId id="799" r:id="rId6"/>
    <p:sldId id="793" r:id="rId7"/>
    <p:sldId id="821" r:id="rId8"/>
    <p:sldId id="811" r:id="rId9"/>
    <p:sldId id="791" r:id="rId1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191"/>
    <a:srgbClr val="5B679B"/>
    <a:srgbClr val="5B5E9B"/>
    <a:srgbClr val="5B6C9B"/>
    <a:srgbClr val="6979A7"/>
    <a:srgbClr val="5E7EB2"/>
    <a:srgbClr val="6877B8"/>
    <a:srgbClr val="5C6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876" autoAdjust="0"/>
  </p:normalViewPr>
  <p:slideViewPr>
    <p:cSldViewPr>
      <p:cViewPr varScale="1">
        <p:scale>
          <a:sx n="43" d="100"/>
          <a:sy n="43" d="100"/>
        </p:scale>
        <p:origin x="-1602" y="-12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fld id="{20A3215C-6595-48F2-BEC8-05C72DAD37A7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fld id="{C8773CB8-0011-4DB1-B403-E40B0535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469D74-D50B-4693-A148-A21727F61593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3CB8-0011-4DB1-B403-E40B0535CB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27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36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933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E77F-7466-45D6-8872-FB5EB93799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272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A5F8-9467-46D8-BFC3-5B290C582C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53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AFA0-317C-49C9-9D96-1A415EB6EC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2475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752600"/>
            <a:ext cx="6172200" cy="726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900" y="1752600"/>
            <a:ext cx="6172200" cy="726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F318-9C01-4111-8A03-719B0E46E6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812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7562-2101-4250-B4AE-00F9E4FA4B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2415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FB30-FA64-4904-947B-0D893D35B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0654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6F9B-0536-40B6-9531-5C554CAD96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0235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BDAB-BE75-4EBD-93C6-3EADABAF5F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3557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679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E7AE-E56A-4093-AAFB-799652EAFF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8392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BA7B-79EC-42E1-AA20-CE1870322A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671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0900" y="190500"/>
            <a:ext cx="3124200" cy="882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190500"/>
            <a:ext cx="9220200" cy="882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02A1-BDE6-483B-A1C4-2201197D2F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639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755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30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07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93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849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3838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879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marL="5715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57150" algn="ctr" rtl="0" eaLnBrk="0" fontAlgn="base" hangingPunct="0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8025" algn="ctr" rtl="0" eaLnBrk="0" fontAlgn="base" hangingPunct="0">
        <a:spcBef>
          <a:spcPts val="9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57313" algn="ctr" rtl="0" eaLnBrk="0" fontAlgn="base" hangingPunct="0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2008188" algn="ctr" rtl="0" eaLnBrk="0" fontAlgn="base" hangingPunct="0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657475" algn="ctr" rtl="0" eaLnBrk="0" fontAlgn="base" hangingPunct="0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31146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718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290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86275" algn="ctr" rtl="0" fontAlgn="base">
        <a:spcBef>
          <a:spcPts val="7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25400" y="0"/>
            <a:ext cx="13030200" cy="190500"/>
          </a:xfrm>
          <a:prstGeom prst="rect">
            <a:avLst/>
          </a:prstGeom>
          <a:solidFill>
            <a:srgbClr val="141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752600"/>
            <a:ext cx="12496800" cy="7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/>
              </a:rPr>
              <a:t>Fifth level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0" y="1498600"/>
            <a:ext cx="13004800" cy="0"/>
          </a:xfrm>
          <a:prstGeom prst="line">
            <a:avLst/>
          </a:prstGeom>
          <a:noFill/>
          <a:ln w="19050">
            <a:solidFill>
              <a:srgbClr val="828F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6" name="Rectangle 8"/>
          <p:cNvSpPr>
            <a:spLocks/>
          </p:cNvSpPr>
          <p:nvPr userDrawn="1"/>
        </p:nvSpPr>
        <p:spPr bwMode="auto">
          <a:xfrm>
            <a:off x="-15875" y="9340850"/>
            <a:ext cx="13020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 anchor="ctr"/>
          <a:lstStyle>
            <a:lvl1pPr marL="57150"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600" dirty="0" smtClean="0">
                <a:solidFill>
                  <a:srgbClr val="072149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First Internation</a:t>
            </a:r>
            <a:r>
              <a:rPr lang="en-US" altLang="en-US" sz="1600" baseline="0" dirty="0" smtClean="0">
                <a:solidFill>
                  <a:srgbClr val="072149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al Workshop on Video Segmentation |  Remarks</a:t>
            </a:r>
            <a:endParaRPr lang="en-US" altLang="en-US" sz="1600" dirty="0" smtClean="0">
              <a:solidFill>
                <a:srgbClr val="072149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2057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87288" y="9361488"/>
            <a:ext cx="312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2AB0050A-11FD-4DF3-9B40-D4D657D20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190500"/>
            <a:ext cx="12496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/>
              </a:rPr>
              <a:t>Click to edit Master title style</a:t>
            </a:r>
          </a:p>
        </p:txBody>
      </p:sp>
      <p:sp>
        <p:nvSpPr>
          <p:cNvPr id="1035" name="Line 14"/>
          <p:cNvSpPr>
            <a:spLocks noChangeShapeType="1"/>
          </p:cNvSpPr>
          <p:nvPr/>
        </p:nvSpPr>
        <p:spPr bwMode="auto">
          <a:xfrm>
            <a:off x="0" y="9296400"/>
            <a:ext cx="13004800" cy="0"/>
          </a:xfrm>
          <a:prstGeom prst="line">
            <a:avLst/>
          </a:prstGeom>
          <a:noFill/>
          <a:ln w="19050">
            <a:solidFill>
              <a:srgbClr val="828F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72149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850900" indent="-571500" algn="l" rtl="0" eaLnBrk="0" fontAlgn="base" hangingPunct="0">
        <a:spcBef>
          <a:spcPts val="1200"/>
        </a:spcBef>
        <a:spcAft>
          <a:spcPct val="0"/>
        </a:spcAft>
        <a:buClr>
          <a:srgbClr val="1A1A1A"/>
        </a:buClr>
        <a:buSzPct val="100000"/>
        <a:buFont typeface="Helvetica Neue Light"/>
        <a:buChar char="•"/>
        <a:defRPr sz="3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1pPr>
      <a:lvl2pPr marL="1235075" indent="-523875" algn="l" rtl="0" eaLnBrk="0" fontAlgn="base" hangingPunct="0">
        <a:spcBef>
          <a:spcPts val="1200"/>
        </a:spcBef>
        <a:spcAft>
          <a:spcPct val="0"/>
        </a:spcAft>
        <a:buClr>
          <a:srgbClr val="1A1A1A"/>
        </a:buClr>
        <a:buSzPct val="100000"/>
        <a:buFont typeface="Helvetica Neue Light"/>
        <a:buChar char="‣"/>
        <a:defRPr sz="24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2pPr>
      <a:lvl3pPr marL="1619250" indent="-463550" algn="l" rtl="0" eaLnBrk="0" fontAlgn="base" hangingPunct="0">
        <a:spcBef>
          <a:spcPts val="1200"/>
        </a:spcBef>
        <a:spcAft>
          <a:spcPct val="0"/>
        </a:spcAft>
        <a:buClr>
          <a:srgbClr val="1A1A1A"/>
        </a:buClr>
        <a:buSzPct val="129000"/>
        <a:buFont typeface="Helvetica Neue Light"/>
        <a:buChar char="-"/>
        <a:defRPr sz="22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3pPr>
      <a:lvl4pPr marL="2076450" indent="-463550" algn="l" rtl="0" eaLnBrk="0" fontAlgn="base" hangingPunct="0">
        <a:spcBef>
          <a:spcPts val="1200"/>
        </a:spcBef>
        <a:spcAft>
          <a:spcPct val="0"/>
        </a:spcAft>
        <a:buSzPct val="129000"/>
        <a:buFont typeface="Helvetica Neue Light"/>
        <a:buChar char="•"/>
        <a:defRPr sz="20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4pPr>
      <a:lvl5pPr marL="2508250" indent="-463550" algn="l" rtl="0" eaLnBrk="0" fontAlgn="base" hangingPunct="0">
        <a:spcBef>
          <a:spcPts val="1200"/>
        </a:spcBef>
        <a:spcAft>
          <a:spcPct val="0"/>
        </a:spcAft>
        <a:buSzPct val="110000"/>
        <a:buFont typeface="Helvetica Neue Light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/>
        </a:defRPr>
      </a:lvl5pPr>
      <a:lvl6pPr marL="29654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6pPr>
      <a:lvl7pPr marL="34226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7pPr>
      <a:lvl8pPr marL="38798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8pPr>
      <a:lvl9pPr marL="4337050" indent="-463550" algn="l" rtl="0" fontAlgn="base">
        <a:spcBef>
          <a:spcPts val="1200"/>
        </a:spcBef>
        <a:spcAft>
          <a:spcPct val="0"/>
        </a:spcAft>
        <a:buSzPct val="110000"/>
        <a:buFont typeface="Helvetica Neue Light" charset="0"/>
        <a:buChar char="‣"/>
        <a:defRPr sz="1600">
          <a:solidFill>
            <a:srgbClr val="1A1A1A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file:///C:\Users\brox\Documents\Powerpoint\Videos\VideoSegmentation\horses05.avi" TargetMode="External"/><Relationship Id="rId18" Type="http://schemas.microsoft.com/office/2007/relationships/media" Target="file:///C:\Users\brox\Documents\Powerpoint\Videos\VideoSegmentation\marple2.avi" TargetMode="External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microsoft.com/office/2007/relationships/media" Target="file:///C:\Users\brox\Documents\Powerpoint\Videos\VideoSegmentation\cats03.avi" TargetMode="External"/><Relationship Id="rId34" Type="http://schemas.openxmlformats.org/officeDocument/2006/relationships/image" Target="../media/image24.png"/><Relationship Id="rId42" Type="http://schemas.openxmlformats.org/officeDocument/2006/relationships/image" Target="../media/image32.png"/><Relationship Id="rId47" Type="http://schemas.openxmlformats.org/officeDocument/2006/relationships/image" Target="../media/image37.png"/><Relationship Id="rId50" Type="http://schemas.openxmlformats.org/officeDocument/2006/relationships/image" Target="../media/image40.png"/><Relationship Id="rId55" Type="http://schemas.openxmlformats.org/officeDocument/2006/relationships/image" Target="../media/image45.png"/><Relationship Id="rId7" Type="http://schemas.microsoft.com/office/2007/relationships/media" Target="../media/media4.mp4"/><Relationship Id="rId2" Type="http://schemas.openxmlformats.org/officeDocument/2006/relationships/video" Target="../media/media1.mp4"/><Relationship Id="rId16" Type="http://schemas.openxmlformats.org/officeDocument/2006/relationships/video" Target="file:///C:\Users\brox\Documents\Powerpoint\Videos\VideoSegmentation\cars4.avi" TargetMode="External"/><Relationship Id="rId20" Type="http://schemas.openxmlformats.org/officeDocument/2006/relationships/video" Target="file:///C:\Users\brox\Documents\Powerpoint\Videos\VideoSegmentation\people04.avi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31.png"/><Relationship Id="rId54" Type="http://schemas.openxmlformats.org/officeDocument/2006/relationships/image" Target="../media/image44.png"/><Relationship Id="rId62" Type="http://schemas.openxmlformats.org/officeDocument/2006/relationships/image" Target="../media/image52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media" Target="../media/media6.mp4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45" Type="http://schemas.openxmlformats.org/officeDocument/2006/relationships/image" Target="../media/image35.png"/><Relationship Id="rId53" Type="http://schemas.openxmlformats.org/officeDocument/2006/relationships/image" Target="../media/image43.jpeg"/><Relationship Id="rId58" Type="http://schemas.openxmlformats.org/officeDocument/2006/relationships/image" Target="../media/image48.png"/><Relationship Id="rId5" Type="http://schemas.microsoft.com/office/2007/relationships/media" Target="../media/media3.mp4"/><Relationship Id="rId15" Type="http://schemas.microsoft.com/office/2007/relationships/media" Target="file:///C:\Users\brox\Documents\Powerpoint\Videos\VideoSegmentation\cars4.avi" TargetMode="Externa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49" Type="http://schemas.openxmlformats.org/officeDocument/2006/relationships/image" Target="../media/image39.png"/><Relationship Id="rId57" Type="http://schemas.openxmlformats.org/officeDocument/2006/relationships/image" Target="../media/image47.png"/><Relationship Id="rId61" Type="http://schemas.openxmlformats.org/officeDocument/2006/relationships/image" Target="../media/image51.png"/><Relationship Id="rId10" Type="http://schemas.openxmlformats.org/officeDocument/2006/relationships/video" Target="../media/media5.mp4"/><Relationship Id="rId19" Type="http://schemas.microsoft.com/office/2007/relationships/media" Target="file:///C:\Users\brox\Documents\Powerpoint\Videos\VideoSegmentation\people04.avi" TargetMode="External"/><Relationship Id="rId31" Type="http://schemas.openxmlformats.org/officeDocument/2006/relationships/image" Target="../media/image21.png"/><Relationship Id="rId44" Type="http://schemas.openxmlformats.org/officeDocument/2006/relationships/image" Target="../media/image34.png"/><Relationship Id="rId52" Type="http://schemas.openxmlformats.org/officeDocument/2006/relationships/image" Target="../media/image42.jpeg"/><Relationship Id="rId60" Type="http://schemas.openxmlformats.org/officeDocument/2006/relationships/image" Target="../media/image50.png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video" Target="file:///C:\Users\brox\Documents\Powerpoint\Videos\VideoSegmentation\horses05.avi" TargetMode="External"/><Relationship Id="rId22" Type="http://schemas.openxmlformats.org/officeDocument/2006/relationships/video" Target="file:///C:\Users\brox\Documents\Powerpoint\Videos\VideoSegmentation\cats03.avi" TargetMode="Externa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43" Type="http://schemas.openxmlformats.org/officeDocument/2006/relationships/image" Target="../media/image33.png"/><Relationship Id="rId48" Type="http://schemas.openxmlformats.org/officeDocument/2006/relationships/image" Target="../media/image38.png"/><Relationship Id="rId56" Type="http://schemas.openxmlformats.org/officeDocument/2006/relationships/image" Target="../media/image46.png"/><Relationship Id="rId8" Type="http://schemas.openxmlformats.org/officeDocument/2006/relationships/video" Target="../media/media4.mp4"/><Relationship Id="rId51" Type="http://schemas.openxmlformats.org/officeDocument/2006/relationships/image" Target="../media/image41.png"/><Relationship Id="rId3" Type="http://schemas.microsoft.com/office/2007/relationships/media" Target="../media/media2.mp4"/><Relationship Id="rId12" Type="http://schemas.openxmlformats.org/officeDocument/2006/relationships/video" Target="../media/media6.mp4"/><Relationship Id="rId17" Type="http://schemas.openxmlformats.org/officeDocument/2006/relationships/video" Target="NULL" TargetMode="External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46" Type="http://schemas.openxmlformats.org/officeDocument/2006/relationships/image" Target="../media/image36.png"/><Relationship Id="rId5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0" y="0"/>
            <a:ext cx="13004800" cy="1276350"/>
          </a:xfrm>
          <a:prstGeom prst="rect">
            <a:avLst/>
          </a:prstGeom>
          <a:solidFill>
            <a:srgbClr val="002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11"/>
          <p:cNvSpPr>
            <a:spLocks/>
          </p:cNvSpPr>
          <p:nvPr/>
        </p:nvSpPr>
        <p:spPr bwMode="auto">
          <a:xfrm>
            <a:off x="0" y="3165996"/>
            <a:ext cx="13004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/>
          <a:lstStyle>
            <a:lvl1pPr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sym typeface="Helvetica Neue Light"/>
              </a:rPr>
              <a:t>First International Workshop </a:t>
            </a:r>
            <a:r>
              <a:rPr lang="en-US" altLang="en-US" sz="4400" b="1" dirty="0" smtClean="0">
                <a:solidFill>
                  <a:schemeClr val="tx1"/>
                </a:solidFill>
                <a:sym typeface="Helvetica Neue Light"/>
              </a:rPr>
              <a:t>on</a:t>
            </a:r>
            <a:br>
              <a:rPr lang="en-US" altLang="en-US" sz="4400" b="1" dirty="0" smtClean="0">
                <a:solidFill>
                  <a:schemeClr val="tx1"/>
                </a:solidFill>
                <a:sym typeface="Helvetica Neue Light"/>
              </a:rPr>
            </a:br>
            <a:r>
              <a:rPr lang="en-US" altLang="en-US" sz="4400" b="1" dirty="0" smtClean="0">
                <a:solidFill>
                  <a:schemeClr val="tx1"/>
                </a:solidFill>
                <a:sym typeface="Helvetica Neue Light"/>
              </a:rPr>
              <a:t>Video Segmentation</a:t>
            </a:r>
            <a:endParaRPr lang="en-US" altLang="en-US" sz="44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20933" y="8586400"/>
            <a:ext cx="2817043" cy="1002609"/>
            <a:chOff x="106440" y="898400"/>
            <a:chExt cx="4220301" cy="150204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40" y="898400"/>
              <a:ext cx="1482356" cy="150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163"/>
            <a:stretch/>
          </p:blipFill>
          <p:spPr bwMode="auto">
            <a:xfrm>
              <a:off x="1677258" y="1489945"/>
              <a:ext cx="2649483" cy="70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0" name="Rectangle 8"/>
          <p:cNvSpPr>
            <a:spLocks/>
          </p:cNvSpPr>
          <p:nvPr/>
        </p:nvSpPr>
        <p:spPr bwMode="auto">
          <a:xfrm>
            <a:off x="-17463" y="6028928"/>
            <a:ext cx="1302226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>
            <a:lvl1pPr marL="571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Organizers: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	Thomas Brox, University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of Freiburg</a:t>
            </a:r>
            <a:endParaRPr lang="en-US" alt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	Fabio Galasso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, OSRAM </a:t>
            </a:r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Corp. Tech. Research,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Max Planck Institute for Informatics</a:t>
            </a:r>
            <a:endParaRPr lang="en-US" alt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	Fuxin Li,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Georgia Institute of Technology</a:t>
            </a:r>
            <a:endParaRPr lang="en-US" alt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	James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Matthew </a:t>
            </a:r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Rehg,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Georgia Institute of Technology</a:t>
            </a:r>
            <a:endParaRPr lang="en-US" alt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	Bernt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Schiele, Max Planck Institute for </a:t>
            </a:r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Informatics</a:t>
            </a:r>
            <a:endParaRPr lang="en-US" altLang="en-US" sz="11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461" y="8464758"/>
            <a:ext cx="2726816" cy="1245892"/>
            <a:chOff x="7797803" y="701254"/>
            <a:chExt cx="4424833" cy="2021722"/>
          </a:xfrm>
        </p:grpSpPr>
        <p:grpSp>
          <p:nvGrpSpPr>
            <p:cNvPr id="3081" name="Group 5"/>
            <p:cNvGrpSpPr>
              <a:grpSpLocks/>
            </p:cNvGrpSpPr>
            <p:nvPr/>
          </p:nvGrpSpPr>
          <p:grpSpPr bwMode="auto">
            <a:xfrm>
              <a:off x="7797803" y="701254"/>
              <a:ext cx="2021722" cy="2021722"/>
              <a:chOff x="6857680" y="582103"/>
              <a:chExt cx="2243152" cy="2243152"/>
            </a:xfrm>
          </p:grpSpPr>
          <p:sp>
            <p:nvSpPr>
              <p:cNvPr id="3087" name="Oval 2"/>
              <p:cNvSpPr>
                <a:spLocks noChangeArrowheads="1"/>
              </p:cNvSpPr>
              <p:nvPr/>
            </p:nvSpPr>
            <p:spPr bwMode="auto">
              <a:xfrm>
                <a:off x="7078464" y="655624"/>
                <a:ext cx="1815373" cy="1815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1pPr>
                <a:lvl2pPr marL="742950" indent="-285750" eaLnBrk="0" hangingPunct="0"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rgbClr val="000000"/>
                    </a:solidFill>
                    <a:latin typeface="Arial" pitchFamily="34" charset="0"/>
                    <a:ea typeface="ヒラギノ角ゴ ProN W3"/>
                    <a:cs typeface="ヒラギノ角ゴ ProN W3"/>
                    <a:sym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3088" name="Picture 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680" y="582103"/>
                <a:ext cx="2243152" cy="224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36" y="1489075"/>
              <a:ext cx="2374900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60" y="8766606"/>
            <a:ext cx="3168352" cy="6421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14139" y="8646954"/>
            <a:ext cx="2702010" cy="881501"/>
            <a:chOff x="3135924" y="7624091"/>
            <a:chExt cx="2702010" cy="881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19"/>
            <a:stretch/>
          </p:blipFill>
          <p:spPr>
            <a:xfrm>
              <a:off x="3135924" y="7624091"/>
              <a:ext cx="836925" cy="8815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27" r="8681"/>
            <a:stretch/>
          </p:blipFill>
          <p:spPr>
            <a:xfrm>
              <a:off x="4026446" y="7721897"/>
              <a:ext cx="1811488" cy="68588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6126" y="2068488"/>
            <a:ext cx="5478268" cy="2071463"/>
            <a:chOff x="885776" y="2068488"/>
            <a:chExt cx="5478268" cy="20714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76" y="2068488"/>
              <a:ext cx="1512168" cy="2071463"/>
            </a:xfrm>
            <a:prstGeom prst="rect">
              <a:avLst/>
            </a:prstGeom>
          </p:spPr>
        </p:pic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2500764" y="2644552"/>
              <a:ext cx="3863280" cy="6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Irfan Essa</a:t>
              </a:r>
              <a:b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kern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Georgiatech</a:t>
              </a:r>
              <a:endParaRPr lang="en-US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9784" y="6604992"/>
            <a:ext cx="5284610" cy="2093383"/>
            <a:chOff x="809784" y="6604992"/>
            <a:chExt cx="5284610" cy="20933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84" y="6604992"/>
              <a:ext cx="1281511" cy="2093383"/>
            </a:xfrm>
            <a:prstGeom prst="rect">
              <a:avLst/>
            </a:prstGeom>
          </p:spPr>
        </p:pic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2231114" y="7144432"/>
              <a:ext cx="3863280" cy="6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Jue Wang</a:t>
              </a:r>
              <a:b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Adobe Systems</a:t>
              </a:r>
              <a:endParaRPr lang="en-US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467" y="4333002"/>
            <a:ext cx="6054143" cy="2061905"/>
            <a:chOff x="641467" y="4333002"/>
            <a:chExt cx="6054143" cy="2061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7" y="4333002"/>
              <a:ext cx="1512168" cy="2061905"/>
            </a:xfrm>
            <a:prstGeom prst="rect">
              <a:avLst/>
            </a:prstGeom>
          </p:spPr>
        </p:pic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2231114" y="4876800"/>
              <a:ext cx="4464496" cy="6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René Vidal</a:t>
              </a:r>
              <a:b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Johns Hopkins University</a:t>
              </a:r>
              <a:endParaRPr lang="en-US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29008" y="4316896"/>
            <a:ext cx="5341648" cy="2093383"/>
            <a:chOff x="7129008" y="4316896"/>
            <a:chExt cx="5341648" cy="2093383"/>
          </a:xfrm>
        </p:grpSpPr>
        <p:pic>
          <p:nvPicPr>
            <p:cNvPr id="10" name="Picture 4" descr="Sminchisescu, Cristi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008" y="4316896"/>
              <a:ext cx="1395588" cy="209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8607376" y="4876800"/>
              <a:ext cx="3863280" cy="6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Cristian Sminchisescu</a:t>
              </a:r>
              <a:b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Lund University</a:t>
              </a:r>
              <a:endParaRPr lang="en-US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30086" y="2068488"/>
            <a:ext cx="6097050" cy="2071463"/>
            <a:chOff x="5069126" y="2068488"/>
            <a:chExt cx="6097050" cy="2071463"/>
          </a:xfrm>
        </p:grpSpPr>
        <p:pic>
          <p:nvPicPr>
            <p:cNvPr id="7" name="Picture 6" descr="Vittorio Ferrar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126" y="2068488"/>
              <a:ext cx="1593432" cy="207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6646416" y="2644552"/>
              <a:ext cx="4519760" cy="6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Vittorio Ferrari</a:t>
              </a:r>
              <a:b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Edinburgh</a:t>
              </a:r>
              <a:endParaRPr lang="en-US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0086" y="6747514"/>
            <a:ext cx="5716388" cy="1836416"/>
            <a:chOff x="7030086" y="6747514"/>
            <a:chExt cx="5716388" cy="1836416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8607376" y="7183533"/>
              <a:ext cx="4139098" cy="97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850900" indent="-57150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•"/>
                <a:defRPr sz="3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  <a:lvl2pPr marL="1235075" indent="-523875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00000"/>
                <a:buFont typeface="Helvetica Neue Light"/>
                <a:buChar char="‣"/>
                <a:defRPr sz="24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2pPr>
              <a:lvl3pPr marL="1619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1A1A1A"/>
                </a:buClr>
                <a:buSzPct val="129000"/>
                <a:buFont typeface="Helvetica Neue Light"/>
                <a:buChar char="-"/>
                <a:defRPr sz="22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3pPr>
              <a:lvl4pPr marL="20764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29000"/>
                <a:buFont typeface="Helvetica Neue Light"/>
                <a:buChar char="•"/>
                <a:defRPr sz="20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4pPr>
              <a:lvl5pPr marL="2508250" indent="-463550" algn="l" rtl="0" eaLnBrk="0" fontAlgn="base" hangingPunct="0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5pPr>
              <a:lvl6pPr marL="29654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34226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8798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4337050" indent="-463550" algn="l" rtl="0" fontAlgn="base">
                <a:spcBef>
                  <a:spcPts val="1200"/>
                </a:spcBef>
                <a:spcAft>
                  <a:spcPct val="0"/>
                </a:spcAft>
                <a:buSzPct val="110000"/>
                <a:buFont typeface="Helvetica Neue Light" charset="0"/>
                <a:buChar char="‣"/>
                <a:defRPr sz="1600">
                  <a:solidFill>
                    <a:srgbClr val="1A1A1A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marL="279400" indent="0">
                <a:buFont typeface="Helvetica Neue Light"/>
                <a:buNone/>
              </a:pP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Michael Black</a:t>
              </a:r>
              <a:b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MPI Intelligent Systems</a:t>
              </a:r>
              <a:endParaRPr lang="en-US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086" y="6747514"/>
              <a:ext cx="1577290" cy="1836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587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3148608"/>
            <a:ext cx="12496800" cy="5868392"/>
          </a:xfrm>
        </p:spPr>
        <p:txBody>
          <a:bodyPr/>
          <a:lstStyle/>
          <a:p>
            <a:r>
              <a:rPr lang="en-US" b="1" dirty="0"/>
              <a:t>Fast growing interest</a:t>
            </a:r>
          </a:p>
          <a:p>
            <a:pPr lvl="1"/>
            <a:r>
              <a:rPr lang="en-US" dirty="0"/>
              <a:t>[Ochs and Malik, ECCV’10], [Vazquez-Reina et al. ECCV’10],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Lezama et al. CVPR’11], [Ochs and Brox ICCV’11], [Lee et al. ICCV’11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Godec et al. ICCV’11], [Sundaram et al. ICCV’11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Fragkiadaki and Shi CVPR’12], [Xu and Corso CVPR’12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Ma and Latecki CVPR’12], [Dragon et al. ECCV’12], [Lee et al. ECCV’12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Xu et al. ECCV’12], [Zhang et al. CVPR’13], [Chang et al. CVPR’13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Palou and Salembier CVPR’13], [Tang et al. CVPR’13], </a:t>
            </a:r>
            <a:r>
              <a:rPr lang="en-US" dirty="0" smtClean="0"/>
              <a:t>[</a:t>
            </a:r>
            <a:r>
              <a:rPr lang="en-US" dirty="0"/>
              <a:t>Reso et al. ICCV’13], [Papazoglou and Ferrari ICCV’13</a:t>
            </a:r>
            <a:r>
              <a:rPr lang="en-US" dirty="0" smtClean="0"/>
              <a:t>], [</a:t>
            </a:r>
            <a:r>
              <a:rPr lang="en-US" dirty="0"/>
              <a:t>Van den Bergh et al. ICCV’13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Banica et al. ICCV’13], [Li et al. ICCV’13</a:t>
            </a:r>
            <a:r>
              <a:rPr lang="en-US" dirty="0" smtClean="0"/>
              <a:t>], [</a:t>
            </a:r>
            <a:r>
              <a:rPr lang="en-US" dirty="0"/>
              <a:t>Jain et al. ICCV’13],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Levinshtein et al. ACCV’10], [Maire and Yu ICCV’13],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Badrinarayanan et al. IJCV’13], [Rota Bulo‘ and Kontschieder CVPR’14],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Chang et al. CVPR’14], [Kae et al. CVPR’14], [Galasso et al. CVPR’14]</a:t>
            </a:r>
            <a:br>
              <a:rPr lang="en-US" dirty="0"/>
            </a:b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766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Diverse problem statements</a:t>
            </a:r>
          </a:p>
          <a:p>
            <a:pPr lvl="1"/>
            <a:r>
              <a:rPr lang="en-US" dirty="0"/>
              <a:t>Separating </a:t>
            </a:r>
            <a:r>
              <a:rPr lang="en-US" dirty="0" smtClean="0"/>
              <a:t>foreground and background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[Papazoglou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and Ferrari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], [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Zhang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13], [Van den Bergh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/>
              <a:t>Multiple object segmentation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[Vazquez-Reina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ECCV’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10], [Lee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ECCV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’12], [Li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/>
              <a:t>Identifying moving objects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[Fragkiadaki and Shi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12], [Lezama et al.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CVPR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’11], [Ochs and Brox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11], [Dragon et al.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ECCV’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12]</a:t>
            </a:r>
          </a:p>
          <a:p>
            <a:pPr lvl="1"/>
            <a:r>
              <a:rPr lang="en-US" dirty="0" smtClean="0"/>
              <a:t>Defining </a:t>
            </a:r>
            <a:r>
              <a:rPr lang="en-US" dirty="0"/>
              <a:t>an over-complete supervoxel </a:t>
            </a:r>
            <a:r>
              <a:rPr lang="en-US" dirty="0" smtClean="0"/>
              <a:t>representation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[Chang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13], [Reso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13], [Xu and Corso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/>
              <a:t>Computing hierarchical sets of coarse-to-fine video segmentations 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[Levinshtein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ACCV’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10], [Palou and Salembier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13], [Sundaram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11],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Xu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ECCV’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12], [Maire and Yu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13], [Jain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’13], [Galasso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14]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/>
              <a:t>Ranking </a:t>
            </a:r>
            <a:r>
              <a:rPr lang="en-US" dirty="0"/>
              <a:t>segmentation </a:t>
            </a:r>
            <a:r>
              <a:rPr lang="en-US" dirty="0" smtClean="0"/>
              <a:t>proposals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[Banica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13], [Lee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11], [Ma and Latecki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12], [Zhang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/>
              <a:t>Supervised/unsupervised</a:t>
            </a:r>
            <a:r>
              <a:rPr lang="en-US" dirty="0"/>
              <a:t>, </a:t>
            </a:r>
            <a:r>
              <a:rPr lang="en-US" dirty="0" smtClean="0"/>
              <a:t>semi-automatic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[Badrinarayanan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IJCV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’13], [Godec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ICCV’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11], [Tang et al.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CVPR’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/>
              <a:t>Semantic </a:t>
            </a:r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[Rota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Bulo‘ and Kontschieder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CVPR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’14], [Chang et al. CVPR’14], [Kae et al. CVPR’14]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5677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Different benchmarks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65696" y="6195568"/>
            <a:ext cx="5979773" cy="2929704"/>
            <a:chOff x="6268718" y="3603280"/>
            <a:chExt cx="5979773" cy="2929704"/>
          </a:xfrm>
        </p:grpSpPr>
        <p:grpSp>
          <p:nvGrpSpPr>
            <p:cNvPr id="5" name="Group 4"/>
            <p:cNvGrpSpPr/>
            <p:nvPr/>
          </p:nvGrpSpPr>
          <p:grpSpPr>
            <a:xfrm>
              <a:off x="6307165" y="4038478"/>
              <a:ext cx="4993113" cy="2100605"/>
              <a:chOff x="92823" y="2232244"/>
              <a:chExt cx="12846987" cy="54047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1996" y="5059107"/>
                <a:ext cx="1442946" cy="8122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387" y="5059107"/>
                <a:ext cx="1443816" cy="812728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1562" y="5930140"/>
                <a:ext cx="1443814" cy="812728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0152" y="4461348"/>
                <a:ext cx="4110976" cy="23140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95993" y="5059107"/>
                <a:ext cx="1443817" cy="8127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387" y="5926096"/>
                <a:ext cx="1442946" cy="8122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92344" y="5919923"/>
                <a:ext cx="1443816" cy="8127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8686" y="6808681"/>
                <a:ext cx="1439501" cy="8103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3" y="6824248"/>
                <a:ext cx="1443815" cy="8127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5856" y="6814032"/>
                <a:ext cx="1442945" cy="8122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8019" y="6824249"/>
                <a:ext cx="1443815" cy="8127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0182" y="6815971"/>
                <a:ext cx="1439501" cy="810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8031" y="6813542"/>
                <a:ext cx="1443815" cy="8127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1064" y="6813542"/>
                <a:ext cx="1430865" cy="8054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0849" y="6806254"/>
                <a:ext cx="1443813" cy="8127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1" name="horses05">
                <a:hlinkClick r:id="" action="ppaction://media"/>
              </p:cNvPr>
              <p:cNvPicPr>
                <a:picLocks noChangeAspect="1"/>
              </p:cNvPicPr>
              <p:nvPr>
                <a:videoFile r:link="rId14"/>
                <p:extLst>
                  <p:ext uri="{DAA4B4D4-6D71-4841-9C94-3DE7FCFB9230}">
                    <p14:media xmlns:p14="http://schemas.microsoft.com/office/powerpoint/2010/main" r:link="rId13"/>
                  </p:ext>
                </p:extLst>
              </p:nvPr>
            </p:nvPicPr>
            <p:blipFill>
              <a:blip r:embed="rId39"/>
              <a:stretch>
                <a:fillRect/>
              </a:stretch>
            </p:blipFill>
            <p:spPr>
              <a:xfrm>
                <a:off x="93689" y="4461348"/>
                <a:ext cx="4109290" cy="231313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2296859" y="7175203"/>
                <a:ext cx="278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pic>
            <p:nvPicPr>
              <p:cNvPr id="23" name="cars4">
                <a:hlinkClick r:id="" action="ppaction://media"/>
              </p:cNvPr>
              <p:cNvPicPr>
                <a:picLocks noChangeAspect="1"/>
              </p:cNvPicPr>
              <p:nvPr>
                <a:videoFile r:link="rId16"/>
                <p:extLst>
                  <p:ext uri="{DAA4B4D4-6D71-4841-9C94-3DE7FCFB9230}">
                    <p14:media xmlns:p14="http://schemas.microsoft.com/office/powerpoint/2010/main" r:link="rId15"/>
                  </p:ext>
                </p:extLst>
              </p:nvPr>
            </p:nvPicPr>
            <p:blipFill>
              <a:blip r:embed="rId40"/>
              <a:stretch>
                <a:fillRect/>
              </a:stretch>
            </p:blipFill>
            <p:spPr>
              <a:xfrm>
                <a:off x="93689" y="2232245"/>
                <a:ext cx="2853998" cy="2140499"/>
              </a:xfrm>
              <a:prstGeom prst="rect">
                <a:avLst/>
              </a:prstGeom>
            </p:spPr>
          </p:pic>
          <p:pic>
            <p:nvPicPr>
              <p:cNvPr id="24" name="marple2">
                <a:hlinkClick r:id="" action="ppaction://media"/>
              </p:cNvPr>
              <p:cNvPicPr>
                <a:picLocks noChangeAspect="1"/>
              </p:cNvPicPr>
              <p:nvPr>
                <a:videoFile r:link="rId17"/>
                <p:extLst>
                  <p:ext uri="{DAA4B4D4-6D71-4841-9C94-3DE7FCFB9230}">
                    <p14:media xmlns:p14="http://schemas.microsoft.com/office/powerpoint/2010/main" r:link="rId18">
                      <p14:trim st="2416" end="2795.5715"/>
                    </p14:media>
                  </p:ext>
                </p:extLst>
              </p:nvPr>
            </p:nvPicPr>
            <p:blipFill>
              <a:blip r:embed="rId41"/>
              <a:stretch>
                <a:fillRect/>
              </a:stretch>
            </p:blipFill>
            <p:spPr>
              <a:xfrm>
                <a:off x="2981701" y="2232244"/>
                <a:ext cx="2601301" cy="2140499"/>
              </a:xfrm>
              <a:prstGeom prst="rect">
                <a:avLst/>
              </a:prstGeom>
            </p:spPr>
          </p:pic>
          <p:pic>
            <p:nvPicPr>
              <p:cNvPr id="25" name="people04">
                <a:hlinkClick r:id="" action="ppaction://media"/>
              </p:cNvPr>
              <p:cNvPicPr>
                <a:picLocks noChangeAspect="1"/>
              </p:cNvPicPr>
              <p:nvPr>
                <a:videoFile r:link="rId20"/>
                <p:extLst>
                  <p:ext uri="{DAA4B4D4-6D71-4841-9C94-3DE7FCFB9230}">
                    <p14:media xmlns:p14="http://schemas.microsoft.com/office/powerpoint/2010/main" r:link="rId19"/>
                  </p:ext>
                </p:extLst>
              </p:nvPr>
            </p:nvPicPr>
            <p:blipFill>
              <a:blip r:embed="rId42"/>
              <a:stretch>
                <a:fillRect/>
              </a:stretch>
            </p:blipFill>
            <p:spPr>
              <a:xfrm>
                <a:off x="5617016" y="2232244"/>
                <a:ext cx="3424798" cy="2140499"/>
              </a:xfrm>
              <a:prstGeom prst="rect">
                <a:avLst/>
              </a:prstGeom>
            </p:spPr>
          </p:pic>
          <p:pic>
            <p:nvPicPr>
              <p:cNvPr id="26" name="cats03">
                <a:hlinkClick r:id="" action="ppaction://media"/>
              </p:cNvPr>
              <p:cNvPicPr>
                <a:picLocks noChangeAspect="1"/>
              </p:cNvPicPr>
              <p:nvPr>
                <a:videoFile r:link="rId22"/>
                <p:extLst>
                  <p:ext uri="{DAA4B4D4-6D71-4841-9C94-3DE7FCFB9230}">
                    <p14:media xmlns:p14="http://schemas.microsoft.com/office/powerpoint/2010/main" r:link="rId21"/>
                  </p:ext>
                </p:extLst>
              </p:nvPr>
            </p:nvPicPr>
            <p:blipFill>
              <a:blip r:embed="rId43"/>
              <a:stretch>
                <a:fillRect/>
              </a:stretch>
            </p:blipFill>
            <p:spPr>
              <a:xfrm>
                <a:off x="9084610" y="2241745"/>
                <a:ext cx="3788440" cy="2130998"/>
              </a:xfrm>
              <a:prstGeom prst="rect">
                <a:avLst/>
              </a:prstGeom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6271827" y="6102097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Motion segmentation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68718" y="3603280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FBMS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07365" y="5802054"/>
            <a:ext cx="7276621" cy="2373643"/>
            <a:chOff x="8577696" y="5743517"/>
            <a:chExt cx="7276621" cy="2373643"/>
          </a:xfrm>
        </p:grpSpPr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8582308" y="6189115"/>
              <a:ext cx="7272009" cy="1537034"/>
              <a:chOff x="0" y="3868738"/>
              <a:chExt cx="13004800" cy="2749550"/>
            </a:xfrm>
          </p:grpSpPr>
          <p:pic>
            <p:nvPicPr>
              <p:cNvPr id="35" name="Content Placeholder 5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0963" y="3868738"/>
                <a:ext cx="2519362" cy="131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4"/>
              <p:cNvPicPr>
                <a:picLocks noChangeAspect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925" y="3868738"/>
                <a:ext cx="2520950" cy="131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475" y="3868738"/>
                <a:ext cx="2519363" cy="131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6"/>
              <p:cNvPicPr>
                <a:picLocks noChangeAspect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5438" y="3868738"/>
                <a:ext cx="2519362" cy="131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8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5438" y="5303838"/>
                <a:ext cx="2519362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9"/>
              <p:cNvPicPr>
                <a:picLocks noChangeAspect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475" y="5303838"/>
                <a:ext cx="2519363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0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925" y="5303838"/>
                <a:ext cx="2520950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2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5303838"/>
                <a:ext cx="2519362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8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68738"/>
                <a:ext cx="2519363" cy="131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0"/>
              <p:cNvPicPr>
                <a:picLocks noChangeAspect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303838"/>
                <a:ext cx="2519363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8580805" y="7686273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Unified benchmark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77696" y="5743517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VSB100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661214" y="2479934"/>
            <a:ext cx="5979773" cy="2936946"/>
            <a:chOff x="5666431" y="5871719"/>
            <a:chExt cx="5979773" cy="2936946"/>
          </a:xfrm>
        </p:grpSpPr>
        <p:grpSp>
          <p:nvGrpSpPr>
            <p:cNvPr id="27" name="Group 26"/>
            <p:cNvGrpSpPr/>
            <p:nvPr/>
          </p:nvGrpSpPr>
          <p:grpSpPr>
            <a:xfrm>
              <a:off x="5666431" y="6285359"/>
              <a:ext cx="5670903" cy="2087183"/>
              <a:chOff x="885776" y="4876800"/>
              <a:chExt cx="11765295" cy="4330232"/>
            </a:xfrm>
          </p:grpSpPr>
          <p:pic>
            <p:nvPicPr>
              <p:cNvPr id="28" name="bmx.mp4">
                <a:hlinkClick r:id="" action="ppaction://media"/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54"/>
              <a:stretch>
                <a:fillRect/>
              </a:stretch>
            </p:blipFill>
            <p:spPr>
              <a:xfrm>
                <a:off x="885777" y="4880588"/>
                <a:ext cx="3713446" cy="2087182"/>
              </a:xfrm>
              <a:prstGeom prst="rect">
                <a:avLst/>
              </a:prstGeom>
            </p:spPr>
          </p:pic>
          <p:pic>
            <p:nvPicPr>
              <p:cNvPr id="29" name="bmx.mp4">
                <a:hlinkClick r:id="" action="ppaction://media"/>
              </p:cNvPr>
              <p:cNvPicPr>
                <a:picLocks noChangeAspect="1"/>
              </p:cNvPicPr>
              <p:nvPr>
                <a:vide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55"/>
              <a:stretch>
                <a:fillRect/>
              </a:stretch>
            </p:blipFill>
            <p:spPr>
              <a:xfrm>
                <a:off x="885776" y="7119849"/>
                <a:ext cx="3713446" cy="2087183"/>
              </a:xfrm>
              <a:prstGeom prst="rect">
                <a:avLst/>
              </a:prstGeom>
            </p:spPr>
          </p:pic>
          <p:pic>
            <p:nvPicPr>
              <p:cNvPr id="30" name="hummy.mp4">
                <a:hlinkClick r:id="" action="ppaction://media"/>
              </p:cNvPr>
              <p:cNvPicPr>
                <a:picLocks noChangeAspect="1"/>
              </p:cNvPicPr>
              <p:nvPr>
                <a:vide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56"/>
              <a:stretch>
                <a:fillRect/>
              </a:stretch>
            </p:blipFill>
            <p:spPr>
              <a:xfrm>
                <a:off x="4849272" y="7104160"/>
                <a:ext cx="3741360" cy="2102872"/>
              </a:xfrm>
              <a:prstGeom prst="rect">
                <a:avLst/>
              </a:prstGeom>
            </p:spPr>
          </p:pic>
          <p:pic>
            <p:nvPicPr>
              <p:cNvPr id="31" name="hummy_orig.mp4">
                <a:hlinkClick r:id="" action="ppaction://media"/>
              </p:cNvPr>
              <p:cNvPicPr>
                <a:picLocks noChangeAspect="1"/>
              </p:cNvPicPr>
              <p:nvPr>
                <a:videoFile r:link="rId8"/>
                <p:extLst>
                  <p:ext uri="{DAA4B4D4-6D71-4841-9C94-3DE7FCFB9230}">
                    <p14:media xmlns:p14="http://schemas.microsoft.com/office/powerpoint/2010/main" r:embed="rId7"/>
                  </p:ext>
                </p:extLst>
              </p:nvPr>
            </p:nvPicPr>
            <p:blipFill>
              <a:blip r:embed="rId57"/>
              <a:stretch>
                <a:fillRect/>
              </a:stretch>
            </p:blipFill>
            <p:spPr>
              <a:xfrm>
                <a:off x="4870450" y="4876800"/>
                <a:ext cx="3720182" cy="2090969"/>
              </a:xfrm>
              <a:prstGeom prst="rect">
                <a:avLst/>
              </a:prstGeom>
            </p:spPr>
          </p:pic>
          <p:pic>
            <p:nvPicPr>
              <p:cNvPr id="32" name="cheetah.mp4">
                <a:hlinkClick r:id="" action="ppaction://media"/>
              </p:cNvPr>
              <p:cNvPicPr>
                <a:picLocks noChangeAspect="1"/>
              </p:cNvPicPr>
              <p:nvPr>
                <a:videoFile r:link="rId10"/>
                <p:extLst>
                  <p:ext uri="{DAA4B4D4-6D71-4841-9C94-3DE7FCFB9230}">
                    <p14:media xmlns:p14="http://schemas.microsoft.com/office/powerpoint/2010/main" r:embed="rId9"/>
                  </p:ext>
                </p:extLst>
              </p:nvPr>
            </p:nvPicPr>
            <p:blipFill>
              <a:blip r:embed="rId58"/>
              <a:stretch>
                <a:fillRect/>
              </a:stretch>
            </p:blipFill>
            <p:spPr>
              <a:xfrm>
                <a:off x="8937625" y="7119848"/>
                <a:ext cx="3713446" cy="2087183"/>
              </a:xfrm>
              <a:prstGeom prst="rect">
                <a:avLst/>
              </a:prstGeom>
            </p:spPr>
          </p:pic>
          <p:pic>
            <p:nvPicPr>
              <p:cNvPr id="33" name="cheetah_orig.mp4">
                <a:hlinkClick r:id="" action="ppaction://media"/>
              </p:cNvPr>
              <p:cNvPicPr>
                <a:picLocks noChangeAspect="1"/>
              </p:cNvPicPr>
              <p:nvPr>
                <a:videoFile r:link="rId12"/>
                <p:extLst>
                  <p:ext uri="{DAA4B4D4-6D71-4841-9C94-3DE7FCFB9230}">
                    <p14:media xmlns:p14="http://schemas.microsoft.com/office/powerpoint/2010/main" r:embed="rId11"/>
                  </p:ext>
                </p:extLst>
              </p:nvPr>
            </p:nvPicPr>
            <p:blipFill>
              <a:blip r:embed="rId59"/>
              <a:stretch>
                <a:fillRect/>
              </a:stretch>
            </p:blipFill>
            <p:spPr>
              <a:xfrm>
                <a:off x="8937625" y="4880585"/>
                <a:ext cx="3713446" cy="2087183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5669540" y="8377778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(Video) Object proposals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66431" y="5871719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SegTrack v2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9518" y="2697379"/>
            <a:ext cx="5979773" cy="3307646"/>
            <a:chOff x="522627" y="2577266"/>
            <a:chExt cx="5979773" cy="3307646"/>
          </a:xfrm>
        </p:grpSpPr>
        <p:grpSp>
          <p:nvGrpSpPr>
            <p:cNvPr id="75" name="Group 74"/>
            <p:cNvGrpSpPr/>
            <p:nvPr/>
          </p:nvGrpSpPr>
          <p:grpSpPr>
            <a:xfrm>
              <a:off x="550502" y="3008153"/>
              <a:ext cx="4936865" cy="2498313"/>
              <a:chOff x="5836108" y="5682247"/>
              <a:chExt cx="7116958" cy="3601555"/>
            </a:xfrm>
          </p:grpSpPr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 rotWithShape="1"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24"/>
              <a:stretch/>
            </p:blipFill>
            <p:spPr bwMode="auto">
              <a:xfrm>
                <a:off x="5836108" y="8107586"/>
                <a:ext cx="7116958" cy="1176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 rotWithShape="1"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52"/>
              <a:stretch/>
            </p:blipFill>
            <p:spPr bwMode="auto">
              <a:xfrm>
                <a:off x="5848299" y="5682247"/>
                <a:ext cx="7104767" cy="1182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 rotWithShape="1"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52"/>
              <a:stretch/>
            </p:blipFill>
            <p:spPr bwMode="auto">
              <a:xfrm>
                <a:off x="5848299" y="6894917"/>
                <a:ext cx="7104767" cy="1182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" name="TextBox 75"/>
            <p:cNvSpPr txBox="1"/>
            <p:nvPr/>
          </p:nvSpPr>
          <p:spPr>
            <a:xfrm>
              <a:off x="525736" y="5454025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Supervoxel segmentation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2627" y="2577266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LIBSVX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1104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VSB100:</a:t>
            </a:r>
            <a:br>
              <a:rPr lang="en-US" dirty="0" smtClean="0"/>
            </a:br>
            <a:r>
              <a:rPr lang="en-US" dirty="0" smtClean="0"/>
              <a:t>General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8037" y="1678314"/>
            <a:ext cx="8712156" cy="76406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46616" y="5019370"/>
            <a:ext cx="2917055" cy="919937"/>
            <a:chOff x="6207513" y="3765095"/>
            <a:chExt cx="2222806" cy="700995"/>
          </a:xfrm>
        </p:grpSpPr>
        <p:sp>
          <p:nvSpPr>
            <p:cNvPr id="16" name="TextBox 15"/>
            <p:cNvSpPr txBox="1"/>
            <p:nvPr/>
          </p:nvSpPr>
          <p:spPr>
            <a:xfrm>
              <a:off x="6913754" y="3765095"/>
              <a:ext cx="1516565" cy="5626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Simple baseline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207513" y="4103649"/>
              <a:ext cx="706241" cy="36244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57984" y="3347017"/>
            <a:ext cx="9721080" cy="4725043"/>
            <a:chOff x="2757984" y="3347017"/>
            <a:chExt cx="9721080" cy="4725043"/>
          </a:xfrm>
        </p:grpSpPr>
        <p:grpSp>
          <p:nvGrpSpPr>
            <p:cNvPr id="6" name="Group 5"/>
            <p:cNvGrpSpPr/>
            <p:nvPr/>
          </p:nvGrpSpPr>
          <p:grpSpPr>
            <a:xfrm>
              <a:off x="4990232" y="6203351"/>
              <a:ext cx="2409744" cy="888084"/>
              <a:chOff x="3211552" y="4103650"/>
              <a:chExt cx="1836233" cy="6767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211552" y="4240962"/>
                <a:ext cx="1516565" cy="539411"/>
              </a:xfrm>
              <a:prstGeom prst="rect">
                <a:avLst/>
              </a:prstGeom>
              <a:noFill/>
              <a:ln>
                <a:solidFill>
                  <a:srgbClr val="1E509B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Galasso</a:t>
                </a:r>
                <a:r>
                  <a:rPr lang="en-US" sz="2000" dirty="0"/>
                  <a:t>  et al. ACCV 12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4728117" y="4103650"/>
                <a:ext cx="319668" cy="137312"/>
              </a:xfrm>
              <a:prstGeom prst="straightConnector1">
                <a:avLst/>
              </a:prstGeom>
              <a:ln>
                <a:solidFill>
                  <a:srgbClr val="1E509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358384" y="6587379"/>
              <a:ext cx="2273164" cy="1484681"/>
              <a:chOff x="4181706" y="4359906"/>
              <a:chExt cx="1732158" cy="1131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181706" y="4951827"/>
                <a:ext cx="1732158" cy="53941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Grundmann</a:t>
                </a:r>
                <a:r>
                  <a:rPr lang="en-US" sz="2000" dirty="0"/>
                  <a:t>  et al. CVPR 10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285678" y="4359906"/>
                <a:ext cx="520390" cy="570394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9786395" y="6659387"/>
              <a:ext cx="2692669" cy="1021075"/>
              <a:chOff x="6876585" y="4527174"/>
              <a:chExt cx="2051823" cy="77806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411843" y="4527174"/>
                <a:ext cx="1516565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dirty="0"/>
                  <a:t>Ochs-Brox </a:t>
                </a:r>
                <a:br>
                  <a:rPr lang="en-US" sz="2300" dirty="0"/>
                </a:br>
                <a:r>
                  <a:rPr lang="en-US" sz="2300" dirty="0"/>
                  <a:t>ICCV 11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876585" y="5111949"/>
                <a:ext cx="535258" cy="1932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198144" y="4856036"/>
              <a:ext cx="2195106" cy="1227287"/>
              <a:chOff x="2639127" y="3137210"/>
              <a:chExt cx="1672678" cy="93519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639127" y="3532995"/>
                <a:ext cx="1263800" cy="5394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Corso</a:t>
                </a:r>
                <a:r>
                  <a:rPr lang="en-US" sz="2000" dirty="0"/>
                  <a:t> et al. </a:t>
                </a:r>
                <a:br>
                  <a:rPr lang="en-US" sz="2000" dirty="0"/>
                </a:br>
                <a:r>
                  <a:rPr lang="en-US" sz="2000" dirty="0"/>
                  <a:t>TMI 08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888056" y="3137210"/>
                <a:ext cx="423749" cy="3957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757984" y="3347017"/>
              <a:ext cx="1778050" cy="967674"/>
              <a:chOff x="1819505" y="2646862"/>
              <a:chExt cx="1354880" cy="73737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19505" y="2844822"/>
                <a:ext cx="1103972" cy="53941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Xu et al. </a:t>
                </a:r>
                <a:br>
                  <a:rPr lang="en-US" sz="2000" dirty="0"/>
                </a:br>
                <a:r>
                  <a:rPr lang="en-US" sz="2000" dirty="0"/>
                  <a:t>ECCV 12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923477" y="2646862"/>
                <a:ext cx="250908" cy="19796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91" y="1420416"/>
            <a:ext cx="4659105" cy="658315"/>
          </a:xfrm>
        </p:spPr>
        <p:txBody>
          <a:bodyPr/>
          <a:lstStyle/>
          <a:p>
            <a:pPr marL="279400" indent="0">
              <a:buNone/>
            </a:pPr>
            <a:r>
              <a:rPr lang="en-US" dirty="0" smtClean="0"/>
              <a:t>Volume precision-recall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7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3420" y="1830140"/>
            <a:ext cx="8777877" cy="7488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VSB100:</a:t>
            </a:r>
            <a:br>
              <a:rPr lang="en-US" dirty="0" smtClean="0"/>
            </a:br>
            <a:r>
              <a:rPr lang="en-US" dirty="0" smtClean="0"/>
              <a:t>Motion Subtask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02200" y="6436988"/>
            <a:ext cx="2409744" cy="888084"/>
            <a:chOff x="3211552" y="4103650"/>
            <a:chExt cx="1836233" cy="676723"/>
          </a:xfrm>
        </p:grpSpPr>
        <p:sp>
          <p:nvSpPr>
            <p:cNvPr id="7" name="TextBox 6"/>
            <p:cNvSpPr txBox="1"/>
            <p:nvPr/>
          </p:nvSpPr>
          <p:spPr>
            <a:xfrm>
              <a:off x="3211552" y="4240962"/>
              <a:ext cx="1516565" cy="539411"/>
            </a:xfrm>
            <a:prstGeom prst="rect">
              <a:avLst/>
            </a:prstGeom>
            <a:noFill/>
            <a:ln>
              <a:solidFill>
                <a:srgbClr val="1E509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Galasso</a:t>
              </a:r>
              <a:r>
                <a:rPr lang="en-US" sz="2000" dirty="0"/>
                <a:t>  et al. ACCV 12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728117" y="4103650"/>
              <a:ext cx="319668" cy="137312"/>
            </a:xfrm>
            <a:prstGeom prst="straightConnector1">
              <a:avLst/>
            </a:prstGeom>
            <a:ln>
              <a:solidFill>
                <a:srgbClr val="1E50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287054" y="7510808"/>
            <a:ext cx="2273164" cy="1110408"/>
            <a:chOff x="4181706" y="4645103"/>
            <a:chExt cx="1732158" cy="846135"/>
          </a:xfrm>
        </p:grpSpPr>
        <p:sp>
          <p:nvSpPr>
            <p:cNvPr id="10" name="TextBox 9"/>
            <p:cNvSpPr txBox="1"/>
            <p:nvPr/>
          </p:nvSpPr>
          <p:spPr>
            <a:xfrm>
              <a:off x="4181706" y="4951827"/>
              <a:ext cx="1732158" cy="53941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Grundmann</a:t>
              </a:r>
              <a:r>
                <a:rPr lang="en-US" sz="2000" dirty="0"/>
                <a:t>  et al. CVPR 10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285678" y="4645103"/>
              <a:ext cx="520390" cy="285198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86395" y="5871949"/>
            <a:ext cx="2692669" cy="1021075"/>
            <a:chOff x="6876585" y="4527174"/>
            <a:chExt cx="2051823" cy="778063"/>
          </a:xfrm>
        </p:grpSpPr>
        <p:sp>
          <p:nvSpPr>
            <p:cNvPr id="13" name="TextBox 12"/>
            <p:cNvSpPr txBox="1"/>
            <p:nvPr/>
          </p:nvSpPr>
          <p:spPr>
            <a:xfrm>
              <a:off x="7411843" y="4527174"/>
              <a:ext cx="1516565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Ochs-Brox </a:t>
              </a:r>
              <a:br>
                <a:rPr lang="en-US" sz="2300" dirty="0"/>
              </a:br>
              <a:r>
                <a:rPr lang="en-US" sz="2300" dirty="0"/>
                <a:t>ICCV 11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876585" y="5111949"/>
              <a:ext cx="535258" cy="193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726536" y="5019370"/>
            <a:ext cx="2917055" cy="919937"/>
            <a:chOff x="6207513" y="3765095"/>
            <a:chExt cx="2222806" cy="700995"/>
          </a:xfrm>
        </p:grpSpPr>
        <p:sp>
          <p:nvSpPr>
            <p:cNvPr id="16" name="TextBox 15"/>
            <p:cNvSpPr txBox="1"/>
            <p:nvPr/>
          </p:nvSpPr>
          <p:spPr>
            <a:xfrm>
              <a:off x="6913754" y="3765095"/>
              <a:ext cx="1516565" cy="5626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Simple baseline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207513" y="4103649"/>
              <a:ext cx="706241" cy="36244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91" y="1420416"/>
            <a:ext cx="4659105" cy="658315"/>
          </a:xfrm>
        </p:spPr>
        <p:txBody>
          <a:bodyPr/>
          <a:lstStyle/>
          <a:p>
            <a:pPr marL="279400" indent="0">
              <a:buNone/>
            </a:pPr>
            <a:r>
              <a:rPr lang="en-US" dirty="0" smtClean="0"/>
              <a:t>Volume precision-recall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500536"/>
            <a:ext cx="12496800" cy="6516464"/>
          </a:xfrm>
        </p:spPr>
        <p:txBody>
          <a:bodyPr/>
          <a:lstStyle/>
          <a:p>
            <a:r>
              <a:rPr lang="en-US" dirty="0" smtClean="0"/>
              <a:t>Video segmentation underperforms wrt image seg. and motion</a:t>
            </a:r>
          </a:p>
          <a:p>
            <a:pPr lvl="1"/>
            <a:r>
              <a:rPr lang="en-US" dirty="0" smtClean="0"/>
              <a:t>How should we tackle the temporal dimension?</a:t>
            </a:r>
          </a:p>
          <a:p>
            <a:pPr lvl="1"/>
            <a:r>
              <a:rPr lang="en-US" dirty="0" smtClean="0"/>
              <a:t>(Irfan and Michael)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video segmentation a standalone problem?</a:t>
            </a:r>
          </a:p>
          <a:p>
            <a:pPr lvl="1"/>
            <a:r>
              <a:rPr lang="en-US" dirty="0" smtClean="0"/>
              <a:t>How about recognition and reconstruction?</a:t>
            </a:r>
          </a:p>
          <a:p>
            <a:pPr lvl="1"/>
            <a:r>
              <a:rPr lang="en-US" dirty="0" smtClean="0"/>
              <a:t>(Vittorio and Cristian)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subtasks should we evaluate on?</a:t>
            </a:r>
          </a:p>
          <a:p>
            <a:pPr lvl="1"/>
            <a:r>
              <a:rPr lang="en-US" dirty="0" smtClean="0"/>
              <a:t>general tasks, motion subtask, object proposals</a:t>
            </a:r>
            <a:r>
              <a:rPr lang="en-US" dirty="0" smtClean="0"/>
              <a:t>, superpixels,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precision (cf. Adobe needs us!)</a:t>
            </a:r>
          </a:p>
          <a:p>
            <a:pPr lvl="1"/>
            <a:r>
              <a:rPr lang="en-US" dirty="0" smtClean="0"/>
              <a:t>(Jue and René)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9A5F8-9467-46D8-BFC3-5B290C582CE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3693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copy">
  <a:themeElements>
    <a:clrScheme name="Blank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181</Words>
  <Characters>0</Characters>
  <Application>Microsoft Office PowerPoint</Application>
  <PresentationFormat>Custom</PresentationFormat>
  <Lines>0</Lines>
  <Paragraphs>73</Paragraphs>
  <Slides>8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copy</vt:lpstr>
      <vt:lpstr>Title &amp; Bullets</vt:lpstr>
      <vt:lpstr>PowerPoint Presentation</vt:lpstr>
      <vt:lpstr>Panel Discussion</vt:lpstr>
      <vt:lpstr>Recap</vt:lpstr>
      <vt:lpstr>Recap</vt:lpstr>
      <vt:lpstr>Recap</vt:lpstr>
      <vt:lpstr>VSB100: General Task</vt:lpstr>
      <vt:lpstr>VSB100: Motion Subtask</vt:lpstr>
      <vt:lpstr>Panel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Galasso</dc:creator>
  <cp:lastModifiedBy>Gal</cp:lastModifiedBy>
  <cp:revision>524</cp:revision>
  <dcterms:modified xsi:type="dcterms:W3CDTF">2014-09-26T16:11:15Z</dcterms:modified>
</cp:coreProperties>
</file>